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121" d="100"/>
          <a:sy n="121" d="100"/>
        </p:scale>
        <p:origin x="80" y="2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E0E4C-452A-994E-AA5D-292B8BB5CC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B1B613F-6366-9BE2-53FC-947D485BB72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43661E8-9926-65BE-A82C-B33732CD7A34}"/>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94A4E04A-713A-5D91-56CB-034EE1D4DC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315FCE-3848-8722-D3E5-B40EC52008F3}"/>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123073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C03F10-C92B-F66E-00F6-E6476102AFA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94ED44-68BE-B3AE-08AA-EFFC22D159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12501-1E2A-4F25-7DB7-CDD6C99E2EC3}"/>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13571118-CA82-71A9-D164-115E648AEC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CB5457-F9CB-4A2A-BA9F-6A6CEF8543D3}"/>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1576025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3DF822F-24E1-8561-C712-74FB1510E2E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618EB54-7135-34D9-421E-FA22972790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B03FA1-CB89-84B3-E608-5D0F7E630309}"/>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8D6680CA-3CEA-7FEE-AF5F-F0FD04CF28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285267-E812-8B22-3806-56FA838D202B}"/>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034988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20361-1004-6C39-E3B9-34BDB401C28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B440FC-BD2B-EEA0-45E0-13E5D1B5E6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78F230-A6B8-4428-FA87-B1FD336F79EC}"/>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1A8D8F06-0EE4-5728-5D11-6DB9A3894B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4A95F5-7824-6D0A-41DA-9E29A1525A16}"/>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726282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1008-C9B5-8F11-909E-811100EDB4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C4402D4-E7FB-2FCC-ABDD-287D836924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832A089-1D54-736C-797E-6547B207AE62}"/>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5FDA5A1A-DC19-7C41-A913-9FE4C2F89E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F19B74-569F-ABCD-7C96-2568B0AC3A39}"/>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1118839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4AFAE-C153-D946-74FA-CFDA8C312EC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476994-B73B-EEBC-0029-CDFBFAB985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07135B-4D01-16B3-C194-32335475A9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68C7843-DCC0-D8E0-FF29-2D2BD4760CDD}"/>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6" name="Footer Placeholder 5">
            <a:extLst>
              <a:ext uri="{FF2B5EF4-FFF2-40B4-BE49-F238E27FC236}">
                <a16:creationId xmlns:a16="http://schemas.microsoft.com/office/drawing/2014/main" id="{970C7C7E-366D-9A47-AB7E-ED8C39167A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489AB3-95AE-93F8-66BE-EA8B7EE66B9D}"/>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10242122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26BB5-D996-DAE6-B4E8-E1C797E9FAA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8BF7B0-A90B-3E40-8940-84227B39E85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0E9A1CA-C124-D3C2-73AF-F98AE0DAF8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7CE1F9-0A99-74E8-CF82-CC6134C872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708881-3955-7B47-C8DB-A6C209CA607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8B7D82B-514E-98FA-0393-20038F3C3094}"/>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8" name="Footer Placeholder 7">
            <a:extLst>
              <a:ext uri="{FF2B5EF4-FFF2-40B4-BE49-F238E27FC236}">
                <a16:creationId xmlns:a16="http://schemas.microsoft.com/office/drawing/2014/main" id="{18FC0BF8-77DB-1A4D-D604-0E6291CBF05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C570001-C645-A0A6-445F-57A6CF019519}"/>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549768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0CFCD-6D4A-5B44-5079-299B6C8811B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CFFE3F3-82C6-E5CC-395E-F25AE49B8575}"/>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4" name="Footer Placeholder 3">
            <a:extLst>
              <a:ext uri="{FF2B5EF4-FFF2-40B4-BE49-F238E27FC236}">
                <a16:creationId xmlns:a16="http://schemas.microsoft.com/office/drawing/2014/main" id="{FF1FFC6B-A16D-1E82-A895-D05A63CCC1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F907CD-CB07-E4CE-F44F-50F53B671475}"/>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198141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F9949A-81B0-2F7B-FCC7-8052DF6F2BAD}"/>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3" name="Footer Placeholder 2">
            <a:extLst>
              <a:ext uri="{FF2B5EF4-FFF2-40B4-BE49-F238E27FC236}">
                <a16:creationId xmlns:a16="http://schemas.microsoft.com/office/drawing/2014/main" id="{CF7B47DD-F36C-A23F-69C5-895CBF051DF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A152036-1C4E-C9CC-4389-B4B6D0F86414}"/>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076584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D8EF0-CD21-759B-0728-552D047B13F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E2640EB-BEA2-0683-77F6-B7CE780586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1600A19-5EF5-E0DF-958D-C6F865E7E8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5657A3-885B-EFA9-BC84-9BE49B0B7056}"/>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6" name="Footer Placeholder 5">
            <a:extLst>
              <a:ext uri="{FF2B5EF4-FFF2-40B4-BE49-F238E27FC236}">
                <a16:creationId xmlns:a16="http://schemas.microsoft.com/office/drawing/2014/main" id="{A1E900AD-2AB2-FFC7-948B-F90FCCA78A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9E8BE8-B6D5-B406-FD44-A08780D66B59}"/>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3992152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0585F-C132-0561-AF72-C500B8B59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7585F3-85D4-643A-2979-F676C158C5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C5E805-377C-9D28-F7F7-923F3268AD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86D382-B1C6-9D4F-2383-6F142C927E95}"/>
              </a:ext>
            </a:extLst>
          </p:cNvPr>
          <p:cNvSpPr>
            <a:spLocks noGrp="1"/>
          </p:cNvSpPr>
          <p:nvPr>
            <p:ph type="dt" sz="half" idx="10"/>
          </p:nvPr>
        </p:nvSpPr>
        <p:spPr/>
        <p:txBody>
          <a:bodyPr/>
          <a:lstStyle/>
          <a:p>
            <a:fld id="{A47784D9-4CC0-47A3-A5DE-0B238275B830}" type="datetimeFigureOut">
              <a:rPr lang="en-US" smtClean="0"/>
              <a:t>1/5/2023</a:t>
            </a:fld>
            <a:endParaRPr lang="en-US"/>
          </a:p>
        </p:txBody>
      </p:sp>
      <p:sp>
        <p:nvSpPr>
          <p:cNvPr id="6" name="Footer Placeholder 5">
            <a:extLst>
              <a:ext uri="{FF2B5EF4-FFF2-40B4-BE49-F238E27FC236}">
                <a16:creationId xmlns:a16="http://schemas.microsoft.com/office/drawing/2014/main" id="{452A0912-0DF8-2EEB-395F-9838CD740C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0007DE-EAD2-CA92-2BE5-DAEE64B7F423}"/>
              </a:ext>
            </a:extLst>
          </p:cNvPr>
          <p:cNvSpPr>
            <a:spLocks noGrp="1"/>
          </p:cNvSpPr>
          <p:nvPr>
            <p:ph type="sldNum" sz="quarter" idx="12"/>
          </p:nvPr>
        </p:nvSpPr>
        <p:spPr/>
        <p:txBody>
          <a:bodyPr/>
          <a:lstStyle/>
          <a:p>
            <a:fld id="{B86BC7D1-68DC-4F41-8419-87847F0BDEB2}" type="slidenum">
              <a:rPr lang="en-US" smtClean="0"/>
              <a:t>‹#›</a:t>
            </a:fld>
            <a:endParaRPr lang="en-US"/>
          </a:p>
        </p:txBody>
      </p:sp>
    </p:spTree>
    <p:extLst>
      <p:ext uri="{BB962C8B-B14F-4D97-AF65-F5344CB8AC3E}">
        <p14:creationId xmlns:p14="http://schemas.microsoft.com/office/powerpoint/2010/main" val="2023169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D8A3D03-9B72-0C7E-BB56-5E0C472071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815DBB-6768-683A-E2BD-06A31824046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C4B5F5-7336-B001-341D-FDFC07FEF9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7784D9-4CC0-47A3-A5DE-0B238275B830}" type="datetimeFigureOut">
              <a:rPr lang="en-US" smtClean="0"/>
              <a:t>1/5/2023</a:t>
            </a:fld>
            <a:endParaRPr lang="en-US"/>
          </a:p>
        </p:txBody>
      </p:sp>
      <p:sp>
        <p:nvSpPr>
          <p:cNvPr id="5" name="Footer Placeholder 4">
            <a:extLst>
              <a:ext uri="{FF2B5EF4-FFF2-40B4-BE49-F238E27FC236}">
                <a16:creationId xmlns:a16="http://schemas.microsoft.com/office/drawing/2014/main" id="{867B5BD3-4BB6-3B90-79CF-DFD477B6AD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D1940CE-465C-290A-53BA-3CDC0A25F6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BC7D1-68DC-4F41-8419-87847F0BDEB2}" type="slidenum">
              <a:rPr lang="en-US" smtClean="0"/>
              <a:t>‹#›</a:t>
            </a:fld>
            <a:endParaRPr lang="en-US"/>
          </a:p>
        </p:txBody>
      </p:sp>
    </p:spTree>
    <p:extLst>
      <p:ext uri="{BB962C8B-B14F-4D97-AF65-F5344CB8AC3E}">
        <p14:creationId xmlns:p14="http://schemas.microsoft.com/office/powerpoint/2010/main" val="4222115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doi.org/10.1007/s12193-022-00390-6" TargetMode="External"/><Relationship Id="rId2" Type="http://schemas.openxmlformats.org/officeDocument/2006/relationships/hyperlink" Target="https://doi.org/10.4121/19524448" TargetMode="External"/><Relationship Id="rId1" Type="http://schemas.openxmlformats.org/officeDocument/2006/relationships/slideLayout" Target="../slideLayouts/slideLayout1.xml"/><Relationship Id="rId4" Type="http://schemas.openxmlformats.org/officeDocument/2006/relationships/hyperlink" Target="https://doi.org/https:/doi.org/10.4121/2181608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link.springer.com/article/10.1007/s12193-022-00390-6/figures/7" TargetMode="External"/><Relationship Id="rId1" Type="http://schemas.openxmlformats.org/officeDocument/2006/relationships/slideLayout" Target="../slideLayouts/slideLayout5.xml"/><Relationship Id="rId5" Type="http://schemas.openxmlformats.org/officeDocument/2006/relationships/hyperlink" Target="https://link.springer.com/article/10.1007/s12193-022-00390-6#Fig7" TargetMode="External"/><Relationship Id="rId4" Type="http://schemas.openxmlformats.org/officeDocument/2006/relationships/image" Target="../media/image2.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5.xml"/><Relationship Id="rId5" Type="http://schemas.openxmlformats.org/officeDocument/2006/relationships/hyperlink" Target="https://link.springer.com/article/10.1007/s12193-022-00390-6#Fig7" TargetMode="External"/><Relationship Id="rId4" Type="http://schemas.openxmlformats.org/officeDocument/2006/relationships/hyperlink" Target="https://link.springer.com/article/10.1007/s12193-022-00390-6/figures/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5.xml"/><Relationship Id="rId4" Type="http://schemas.openxmlformats.org/officeDocument/2006/relationships/hyperlink" Target="https://link.springer.com/article/10.1007/s12193-022-00390-6#Fig7"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B69340D-1E99-9F41-206C-C0CB65498EF6}"/>
              </a:ext>
            </a:extLst>
          </p:cNvPr>
          <p:cNvSpPr>
            <a:spLocks noGrp="1"/>
          </p:cNvSpPr>
          <p:nvPr>
            <p:ph type="subTitle" idx="1"/>
          </p:nvPr>
        </p:nvSpPr>
        <p:spPr>
          <a:xfrm>
            <a:off x="362607" y="265002"/>
            <a:ext cx="11088414" cy="2530749"/>
          </a:xfrm>
        </p:spPr>
        <p:txBody>
          <a:bodyPr>
            <a:noAutofit/>
          </a:bodyPr>
          <a:lstStyle/>
          <a:p>
            <a:pPr algn="l"/>
            <a:r>
              <a:rPr lang="nl-NL" sz="1600" b="1" dirty="0"/>
              <a:t>Addendum </a:t>
            </a:r>
            <a:r>
              <a:rPr lang="nl-NL" sz="1600" b="1" dirty="0" err="1"/>
              <a:t>to</a:t>
            </a:r>
            <a:r>
              <a:rPr lang="nl-NL" sz="1600" b="1" dirty="0"/>
              <a:t> </a:t>
            </a:r>
            <a:r>
              <a:rPr lang="nl-NL" sz="1600" b="1" dirty="0" err="1"/>
              <a:t>the</a:t>
            </a:r>
            <a:r>
              <a:rPr lang="nl-NL" sz="1600" b="1" dirty="0"/>
              <a:t> </a:t>
            </a:r>
            <a:r>
              <a:rPr lang="nl-NL" sz="1600" b="1" dirty="0" err="1"/>
              <a:t>previous</a:t>
            </a:r>
            <a:r>
              <a:rPr lang="nl-NL" sz="1600" b="1" dirty="0"/>
              <a:t> </a:t>
            </a:r>
            <a:r>
              <a:rPr lang="nl-NL" sz="1600" b="1" dirty="0" err="1"/>
              <a:t>supplementary</a:t>
            </a:r>
            <a:r>
              <a:rPr lang="nl-NL" sz="1600" b="1" dirty="0"/>
              <a:t> </a:t>
            </a:r>
            <a:r>
              <a:rPr lang="nl-NL" sz="1600" b="1" dirty="0" err="1"/>
              <a:t>material</a:t>
            </a:r>
            <a:r>
              <a:rPr lang="nl-NL" sz="1600" b="1" dirty="0"/>
              <a:t>:</a:t>
            </a:r>
          </a:p>
          <a:p>
            <a:pPr algn="l"/>
            <a:r>
              <a:rPr lang="en-US" sz="1600" dirty="0"/>
              <a:t>De Winter, J. C. F., Hu, J., &amp; Petermeijer, S. (2022).  Ipsilateral and contralateral warnings: Effects on decision-making and eye movements in near-collision scenarios. [Dataset]. </a:t>
            </a:r>
            <a:r>
              <a:rPr lang="en-US" sz="1600" dirty="0">
                <a:hlinkClick r:id="rId2"/>
              </a:rPr>
              <a:t>https://doi.org/10.4121/19524448</a:t>
            </a:r>
            <a:endParaRPr lang="en-US" sz="1600" dirty="0"/>
          </a:p>
          <a:p>
            <a:pPr algn="l"/>
            <a:r>
              <a:rPr lang="nl-NL" sz="1600" dirty="0"/>
              <a:t>, </a:t>
            </a:r>
            <a:r>
              <a:rPr lang="nl-NL" sz="1600" dirty="0" err="1"/>
              <a:t>belonging</a:t>
            </a:r>
            <a:r>
              <a:rPr lang="nl-NL" sz="1600" dirty="0"/>
              <a:t> </a:t>
            </a:r>
            <a:r>
              <a:rPr lang="nl-NL" sz="1600" dirty="0" err="1"/>
              <a:t>to</a:t>
            </a:r>
            <a:r>
              <a:rPr lang="nl-NL" sz="1600" dirty="0"/>
              <a:t> </a:t>
            </a:r>
            <a:r>
              <a:rPr lang="nl-NL" sz="1600" dirty="0" err="1"/>
              <a:t>the</a:t>
            </a:r>
            <a:r>
              <a:rPr lang="nl-NL" sz="1600" dirty="0"/>
              <a:t> </a:t>
            </a:r>
            <a:r>
              <a:rPr lang="nl-NL" sz="1600" dirty="0" err="1"/>
              <a:t>following</a:t>
            </a:r>
            <a:r>
              <a:rPr lang="nl-NL" sz="1600" dirty="0"/>
              <a:t> paper: </a:t>
            </a:r>
          </a:p>
          <a:p>
            <a:pPr algn="l"/>
            <a:r>
              <a:rPr lang="nl-NL" sz="1600" dirty="0"/>
              <a:t>De Winter, J., Hu, J., &amp; Petermeijer, B. (2022). </a:t>
            </a:r>
            <a:r>
              <a:rPr lang="nl-NL" sz="1600" dirty="0" err="1"/>
              <a:t>Ipsilateral</a:t>
            </a:r>
            <a:r>
              <a:rPr lang="nl-NL" sz="1600" dirty="0"/>
              <a:t> and </a:t>
            </a:r>
            <a:r>
              <a:rPr lang="nl-NL" sz="1600" dirty="0" err="1"/>
              <a:t>contralateral</a:t>
            </a:r>
            <a:r>
              <a:rPr lang="nl-NL" sz="1600" dirty="0"/>
              <a:t> </a:t>
            </a:r>
            <a:r>
              <a:rPr lang="nl-NL" sz="1600" dirty="0" err="1"/>
              <a:t>warnings</a:t>
            </a:r>
            <a:r>
              <a:rPr lang="nl-NL" sz="1600" dirty="0"/>
              <a:t>: </a:t>
            </a:r>
            <a:r>
              <a:rPr lang="nl-NL" sz="1600" dirty="0" err="1"/>
              <a:t>Effects</a:t>
            </a:r>
            <a:r>
              <a:rPr lang="nl-NL" sz="1600" dirty="0"/>
              <a:t> on </a:t>
            </a:r>
            <a:r>
              <a:rPr lang="nl-NL" sz="1600" dirty="0" err="1"/>
              <a:t>decision</a:t>
            </a:r>
            <a:r>
              <a:rPr lang="nl-NL" sz="1600" dirty="0"/>
              <a:t>-making and </a:t>
            </a:r>
            <a:r>
              <a:rPr lang="nl-NL" sz="1600" dirty="0" err="1"/>
              <a:t>eye</a:t>
            </a:r>
            <a:r>
              <a:rPr lang="nl-NL" sz="1600" dirty="0"/>
              <a:t> </a:t>
            </a:r>
            <a:r>
              <a:rPr lang="nl-NL" sz="1600" dirty="0" err="1"/>
              <a:t>movements</a:t>
            </a:r>
            <a:r>
              <a:rPr lang="nl-NL" sz="1600" dirty="0"/>
              <a:t> in </a:t>
            </a:r>
            <a:r>
              <a:rPr lang="nl-NL" sz="1600" dirty="0" err="1"/>
              <a:t>near-collision</a:t>
            </a:r>
            <a:r>
              <a:rPr lang="nl-NL" sz="1600" dirty="0"/>
              <a:t> </a:t>
            </a:r>
            <a:r>
              <a:rPr lang="nl-NL" sz="1600" dirty="0" err="1"/>
              <a:t>scenarios</a:t>
            </a:r>
            <a:r>
              <a:rPr lang="nl-NL" sz="1600" dirty="0"/>
              <a:t>. </a:t>
            </a:r>
            <a:r>
              <a:rPr lang="nl-NL" sz="1600" i="1" dirty="0"/>
              <a:t>Journal on </a:t>
            </a:r>
            <a:r>
              <a:rPr lang="nl-NL" sz="1600" i="1" dirty="0" err="1"/>
              <a:t>Multimodal</a:t>
            </a:r>
            <a:r>
              <a:rPr lang="nl-NL" sz="1600" i="1" dirty="0"/>
              <a:t> User Interfaces.</a:t>
            </a:r>
            <a:r>
              <a:rPr lang="nl-NL" sz="1600" dirty="0"/>
              <a:t> </a:t>
            </a:r>
            <a:r>
              <a:rPr lang="nl-NL" sz="1600" dirty="0">
                <a:hlinkClick r:id="rId3"/>
              </a:rPr>
              <a:t>https://doi.org/10.1007/s12193-022-00390-6</a:t>
            </a:r>
            <a:endParaRPr lang="nl-NL" sz="1600" dirty="0"/>
          </a:p>
          <a:p>
            <a:pPr algn="l"/>
            <a:endParaRPr lang="nl-NL" sz="1600" dirty="0"/>
          </a:p>
          <a:p>
            <a:pPr algn="l"/>
            <a:r>
              <a:rPr lang="nl-NL" sz="1600" dirty="0"/>
              <a:t>In </a:t>
            </a:r>
            <a:r>
              <a:rPr lang="nl-NL" sz="1600" dirty="0" err="1"/>
              <a:t>the</a:t>
            </a:r>
            <a:r>
              <a:rPr lang="nl-NL" sz="1600" dirty="0"/>
              <a:t> </a:t>
            </a:r>
            <a:r>
              <a:rPr lang="nl-NL" sz="1600" dirty="0" err="1"/>
              <a:t>published</a:t>
            </a:r>
            <a:r>
              <a:rPr lang="nl-NL" sz="1600" dirty="0"/>
              <a:t> paper, </a:t>
            </a:r>
            <a:r>
              <a:rPr lang="nl-NL" sz="1600" dirty="0" err="1"/>
              <a:t>only</a:t>
            </a:r>
            <a:r>
              <a:rPr lang="nl-NL" sz="1600" dirty="0"/>
              <a:t> ‘</a:t>
            </a:r>
            <a:r>
              <a:rPr lang="nl-NL" sz="1600" dirty="0" err="1"/>
              <a:t>completed</a:t>
            </a:r>
            <a:r>
              <a:rPr lang="nl-NL" sz="1600" dirty="0"/>
              <a:t>’ </a:t>
            </a:r>
            <a:r>
              <a:rPr lang="nl-NL" sz="1600" dirty="0" err="1"/>
              <a:t>fixations</a:t>
            </a:r>
            <a:r>
              <a:rPr lang="nl-NL" sz="1600" dirty="0"/>
              <a:t> </a:t>
            </a:r>
            <a:r>
              <a:rPr lang="nl-NL" sz="1600" dirty="0" err="1"/>
              <a:t>were</a:t>
            </a:r>
            <a:r>
              <a:rPr lang="nl-NL" sz="1600" dirty="0"/>
              <a:t> taken </a:t>
            </a:r>
            <a:r>
              <a:rPr lang="nl-NL" sz="1600" dirty="0" err="1"/>
              <a:t>into</a:t>
            </a:r>
            <a:r>
              <a:rPr lang="nl-NL" sz="1600" dirty="0"/>
              <a:t> </a:t>
            </a:r>
            <a:r>
              <a:rPr lang="nl-NL" sz="1600" dirty="0" err="1"/>
              <a:t>consideration</a:t>
            </a:r>
            <a:r>
              <a:rPr lang="nl-NL" sz="1600" dirty="0"/>
              <a:t>. For </a:t>
            </a:r>
            <a:r>
              <a:rPr lang="nl-NL" sz="1600" dirty="0" err="1"/>
              <a:t>example</a:t>
            </a:r>
            <a:r>
              <a:rPr lang="nl-NL" sz="1600" dirty="0"/>
              <a:t>, </a:t>
            </a:r>
            <a:r>
              <a:rPr lang="nl-NL" sz="1600" dirty="0" err="1"/>
              <a:t>if</a:t>
            </a:r>
            <a:r>
              <a:rPr lang="nl-NL" sz="1600" dirty="0"/>
              <a:t> a trial </a:t>
            </a:r>
            <a:r>
              <a:rPr lang="nl-NL" sz="1600" dirty="0" err="1"/>
              <a:t>lasted</a:t>
            </a:r>
            <a:r>
              <a:rPr lang="nl-NL" sz="1600" dirty="0"/>
              <a:t> 1.0 </a:t>
            </a:r>
            <a:r>
              <a:rPr lang="nl-NL" sz="1600" dirty="0" err="1"/>
              <a:t>seconds</a:t>
            </a:r>
            <a:r>
              <a:rPr lang="nl-NL" sz="1600" dirty="0"/>
              <a:t>, </a:t>
            </a:r>
            <a:r>
              <a:rPr lang="nl-NL" sz="1600" dirty="0" err="1"/>
              <a:t>the</a:t>
            </a:r>
            <a:r>
              <a:rPr lang="nl-NL" sz="1600" dirty="0"/>
              <a:t> last </a:t>
            </a:r>
            <a:r>
              <a:rPr lang="nl-NL" sz="1600" dirty="0" err="1"/>
              <a:t>fixation</a:t>
            </a:r>
            <a:r>
              <a:rPr lang="nl-NL" sz="1600" dirty="0"/>
              <a:t> </a:t>
            </a:r>
            <a:r>
              <a:rPr lang="nl-NL" sz="1600" dirty="0" err="1"/>
              <a:t>started</a:t>
            </a:r>
            <a:r>
              <a:rPr lang="nl-NL" sz="1600" dirty="0"/>
              <a:t> at 0.9 </a:t>
            </a:r>
            <a:r>
              <a:rPr lang="nl-NL" sz="1600" dirty="0" err="1"/>
              <a:t>seconds</a:t>
            </a:r>
            <a:r>
              <a:rPr lang="nl-NL" sz="1600" dirty="0"/>
              <a:t>, </a:t>
            </a:r>
            <a:r>
              <a:rPr lang="nl-NL" sz="1600" dirty="0" err="1"/>
              <a:t>and</a:t>
            </a:r>
            <a:r>
              <a:rPr lang="nl-NL" sz="1600" dirty="0"/>
              <a:t> </a:t>
            </a:r>
            <a:r>
              <a:rPr lang="nl-NL" sz="1600" dirty="0" err="1"/>
              <a:t>the</a:t>
            </a:r>
            <a:r>
              <a:rPr lang="nl-NL" sz="1600" dirty="0"/>
              <a:t> </a:t>
            </a:r>
            <a:r>
              <a:rPr lang="nl-NL" sz="1600" dirty="0" err="1"/>
              <a:t>fixation</a:t>
            </a:r>
            <a:r>
              <a:rPr lang="nl-NL" sz="1600" dirty="0"/>
              <a:t> </a:t>
            </a:r>
            <a:r>
              <a:rPr lang="nl-NL" sz="1600" dirty="0" err="1"/>
              <a:t>did</a:t>
            </a:r>
            <a:r>
              <a:rPr lang="nl-NL" sz="1600" dirty="0"/>
              <a:t> </a:t>
            </a:r>
            <a:r>
              <a:rPr lang="nl-NL" sz="1600" dirty="0" err="1"/>
              <a:t>not</a:t>
            </a:r>
            <a:r>
              <a:rPr lang="nl-NL" sz="1600" dirty="0"/>
              <a:t> end </a:t>
            </a:r>
            <a:r>
              <a:rPr lang="nl-NL" sz="1600" dirty="0" err="1"/>
              <a:t>before</a:t>
            </a:r>
            <a:r>
              <a:rPr lang="nl-NL" sz="1600" dirty="0"/>
              <a:t> </a:t>
            </a:r>
            <a:r>
              <a:rPr lang="nl-NL" sz="1600" dirty="0" err="1"/>
              <a:t>the</a:t>
            </a:r>
            <a:r>
              <a:rPr lang="nl-NL" sz="1600" dirty="0"/>
              <a:t> trial </a:t>
            </a:r>
            <a:r>
              <a:rPr lang="nl-NL" sz="1600" dirty="0" err="1"/>
              <a:t>ended</a:t>
            </a:r>
            <a:r>
              <a:rPr lang="nl-NL" sz="1600" dirty="0"/>
              <a:t>, </a:t>
            </a:r>
            <a:r>
              <a:rPr lang="nl-NL" sz="1600" dirty="0" err="1"/>
              <a:t>the</a:t>
            </a:r>
            <a:r>
              <a:rPr lang="nl-NL" sz="1600" dirty="0"/>
              <a:t> </a:t>
            </a:r>
            <a:r>
              <a:rPr lang="nl-NL" sz="1600" dirty="0" err="1"/>
              <a:t>fixation</a:t>
            </a:r>
            <a:r>
              <a:rPr lang="nl-NL" sz="1600" dirty="0"/>
              <a:t> was </a:t>
            </a:r>
            <a:r>
              <a:rPr lang="nl-NL" sz="1600" dirty="0" err="1"/>
              <a:t>not</a:t>
            </a:r>
            <a:r>
              <a:rPr lang="nl-NL" sz="1600" dirty="0"/>
              <a:t> taken </a:t>
            </a:r>
            <a:r>
              <a:rPr lang="nl-NL" sz="1600" dirty="0" err="1"/>
              <a:t>into</a:t>
            </a:r>
            <a:r>
              <a:rPr lang="nl-NL" sz="1600" dirty="0"/>
              <a:t> </a:t>
            </a:r>
            <a:r>
              <a:rPr lang="nl-NL" sz="1600" dirty="0" err="1"/>
              <a:t>consideration</a:t>
            </a:r>
            <a:r>
              <a:rPr lang="nl-NL" sz="1600" dirty="0"/>
              <a:t> in </a:t>
            </a:r>
            <a:r>
              <a:rPr lang="nl-NL" sz="1600" dirty="0" err="1"/>
              <a:t>the</a:t>
            </a:r>
            <a:r>
              <a:rPr lang="nl-NL" sz="1600" dirty="0"/>
              <a:t> analysis. We </a:t>
            </a:r>
            <a:r>
              <a:rPr lang="nl-NL" sz="1600" dirty="0" err="1"/>
              <a:t>recently</a:t>
            </a:r>
            <a:r>
              <a:rPr lang="nl-NL" sz="1600" dirty="0"/>
              <a:t> </a:t>
            </a:r>
            <a:r>
              <a:rPr lang="nl-NL" sz="1600" dirty="0" err="1"/>
              <a:t>updated</a:t>
            </a:r>
            <a:r>
              <a:rPr lang="nl-NL" sz="1600" dirty="0"/>
              <a:t> </a:t>
            </a:r>
            <a:r>
              <a:rPr lang="nl-NL" sz="1600" dirty="0" err="1"/>
              <a:t>the</a:t>
            </a:r>
            <a:r>
              <a:rPr lang="nl-NL" sz="1600" dirty="0"/>
              <a:t> </a:t>
            </a:r>
            <a:r>
              <a:rPr lang="nl-NL" sz="1600" dirty="0" err="1"/>
              <a:t>fixation</a:t>
            </a:r>
            <a:r>
              <a:rPr lang="nl-NL" sz="1600" dirty="0"/>
              <a:t> filter </a:t>
            </a:r>
            <a:r>
              <a:rPr lang="nl-NL" sz="1600" dirty="0" err="1"/>
              <a:t>Eyelink</a:t>
            </a:r>
            <a:r>
              <a:rPr lang="nl-NL" sz="1600" dirty="0"/>
              <a:t> (</a:t>
            </a:r>
            <a:r>
              <a:rPr lang="nl-NL" sz="1600" dirty="0" err="1"/>
              <a:t>see</a:t>
            </a:r>
            <a:r>
              <a:rPr lang="nl-NL" sz="1600" dirty="0"/>
              <a:t> FixationFilterEyelink1000v106.m </a:t>
            </a:r>
            <a:r>
              <a:rPr lang="nl-NL" sz="1600" dirty="0" err="1"/>
              <a:t>available</a:t>
            </a:r>
            <a:r>
              <a:rPr lang="nl-NL" sz="1600" dirty="0"/>
              <a:t> at </a:t>
            </a:r>
            <a:r>
              <a:rPr lang="nl-NL" sz="1600" dirty="0">
                <a:hlinkClick r:id="rId4"/>
              </a:rPr>
              <a:t>https://doi.org/https://doi.org/10.4121/21816081</a:t>
            </a:r>
            <a:r>
              <a:rPr lang="nl-NL" sz="1600" dirty="0"/>
              <a:t>) </a:t>
            </a:r>
            <a:r>
              <a:rPr lang="nl-NL" sz="1600" dirty="0" err="1"/>
              <a:t>to</a:t>
            </a:r>
            <a:r>
              <a:rPr lang="nl-NL" sz="1600" dirty="0"/>
              <a:t> </a:t>
            </a:r>
            <a:r>
              <a:rPr lang="nl-NL" sz="1600" dirty="0" err="1"/>
              <a:t>also</a:t>
            </a:r>
            <a:r>
              <a:rPr lang="nl-NL" sz="1600" dirty="0"/>
              <a:t> extract non-</a:t>
            </a:r>
            <a:r>
              <a:rPr lang="nl-NL" sz="1600" dirty="0" err="1"/>
              <a:t>completed</a:t>
            </a:r>
            <a:r>
              <a:rPr lang="nl-NL" sz="1600" dirty="0"/>
              <a:t> </a:t>
            </a:r>
            <a:r>
              <a:rPr lang="nl-NL" sz="1600" dirty="0" err="1"/>
              <a:t>fixations</a:t>
            </a:r>
            <a:r>
              <a:rPr lang="nl-NL" sz="1600" dirty="0"/>
              <a:t>, </a:t>
            </a:r>
            <a:r>
              <a:rPr lang="nl-NL" sz="1600" dirty="0" err="1"/>
              <a:t>combined</a:t>
            </a:r>
            <a:r>
              <a:rPr lang="nl-NL" sz="1600" dirty="0"/>
              <a:t> </a:t>
            </a:r>
            <a:r>
              <a:rPr lang="nl-NL" sz="1600" dirty="0" err="1"/>
              <a:t>with</a:t>
            </a:r>
            <a:r>
              <a:rPr lang="nl-NL" sz="1600" dirty="0"/>
              <a:t> </a:t>
            </a:r>
            <a:r>
              <a:rPr lang="nl-NL" sz="1600" dirty="0" err="1"/>
              <a:t>various</a:t>
            </a:r>
            <a:r>
              <a:rPr lang="nl-NL" sz="1600" dirty="0"/>
              <a:t> </a:t>
            </a:r>
            <a:r>
              <a:rPr lang="nl-NL" sz="1600" dirty="0" err="1"/>
              <a:t>other</a:t>
            </a:r>
            <a:r>
              <a:rPr lang="nl-NL" sz="1600" dirty="0"/>
              <a:t> </a:t>
            </a:r>
            <a:r>
              <a:rPr lang="nl-NL" sz="1600" dirty="0" err="1"/>
              <a:t>improvements</a:t>
            </a:r>
            <a:r>
              <a:rPr lang="nl-NL" sz="1600" dirty="0"/>
              <a:t> (</a:t>
            </a:r>
            <a:r>
              <a:rPr lang="nl-NL" sz="1600" dirty="0" err="1"/>
              <a:t>improvement</a:t>
            </a:r>
            <a:r>
              <a:rPr lang="nl-NL" sz="1600" dirty="0"/>
              <a:t> of ‘</a:t>
            </a:r>
            <a:r>
              <a:rPr lang="nl-NL" sz="1600" dirty="0" err="1"/>
              <a:t>edge</a:t>
            </a:r>
            <a:r>
              <a:rPr lang="nl-NL" sz="1600" dirty="0"/>
              <a:t> cases’, </a:t>
            </a:r>
            <a:r>
              <a:rPr lang="nl-NL" sz="1600" dirty="0" err="1"/>
              <a:t>such</a:t>
            </a:r>
            <a:r>
              <a:rPr lang="nl-NL" sz="1600" dirty="0"/>
              <a:t> as trials </a:t>
            </a:r>
            <a:r>
              <a:rPr lang="nl-NL" sz="1600" dirty="0" err="1"/>
              <a:t>with</a:t>
            </a:r>
            <a:r>
              <a:rPr lang="nl-NL" sz="1600" dirty="0"/>
              <a:t> 0 or 1 </a:t>
            </a:r>
            <a:r>
              <a:rPr lang="nl-NL" sz="1600" dirty="0" err="1"/>
              <a:t>fixations</a:t>
            </a:r>
            <a:r>
              <a:rPr lang="nl-NL" sz="1600" dirty="0"/>
              <a:t>, </a:t>
            </a:r>
            <a:r>
              <a:rPr lang="nl-NL" sz="1600" dirty="0" err="1"/>
              <a:t>better</a:t>
            </a:r>
            <a:r>
              <a:rPr lang="nl-NL" sz="1600" dirty="0"/>
              <a:t> </a:t>
            </a:r>
            <a:r>
              <a:rPr lang="nl-NL" sz="1600" dirty="0" err="1"/>
              <a:t>annotation</a:t>
            </a:r>
            <a:r>
              <a:rPr lang="nl-NL" sz="1600" dirty="0"/>
              <a:t>, </a:t>
            </a:r>
            <a:r>
              <a:rPr lang="nl-NL" sz="1600" dirty="0" err="1"/>
              <a:t>etc</a:t>
            </a:r>
            <a:r>
              <a:rPr lang="nl-NL" sz="1600" dirty="0"/>
              <a:t>).</a:t>
            </a:r>
          </a:p>
          <a:p>
            <a:pPr algn="l"/>
            <a:r>
              <a:rPr lang="nl-NL" sz="1600" dirty="0"/>
              <a:t>We </a:t>
            </a:r>
            <a:r>
              <a:rPr lang="nl-NL" sz="1600" dirty="0" err="1"/>
              <a:t>reran</a:t>
            </a:r>
            <a:r>
              <a:rPr lang="nl-NL" sz="1600" dirty="0"/>
              <a:t> </a:t>
            </a:r>
            <a:r>
              <a:rPr lang="nl-NL" sz="1600" dirty="0" err="1"/>
              <a:t>the</a:t>
            </a:r>
            <a:r>
              <a:rPr lang="nl-NL" sz="1600" dirty="0"/>
              <a:t> code, and </a:t>
            </a:r>
            <a:r>
              <a:rPr lang="nl-NL" sz="1600" dirty="0" err="1"/>
              <a:t>the</a:t>
            </a:r>
            <a:r>
              <a:rPr lang="nl-NL" sz="1600" dirty="0"/>
              <a:t> </a:t>
            </a:r>
            <a:r>
              <a:rPr lang="nl-NL" sz="1600" dirty="0" err="1"/>
              <a:t>updated</a:t>
            </a:r>
            <a:r>
              <a:rPr lang="nl-NL" sz="1600" dirty="0"/>
              <a:t> </a:t>
            </a:r>
            <a:r>
              <a:rPr lang="nl-NL" sz="1600" dirty="0" err="1"/>
              <a:t>results</a:t>
            </a:r>
            <a:r>
              <a:rPr lang="nl-NL" sz="1600" dirty="0"/>
              <a:t> are </a:t>
            </a:r>
            <a:r>
              <a:rPr lang="nl-NL" sz="1600" dirty="0" err="1"/>
              <a:t>shown</a:t>
            </a:r>
            <a:r>
              <a:rPr lang="nl-NL" sz="1600" dirty="0"/>
              <a:t> on </a:t>
            </a:r>
            <a:r>
              <a:rPr lang="nl-NL" sz="1600" dirty="0" err="1"/>
              <a:t>the</a:t>
            </a:r>
            <a:r>
              <a:rPr lang="nl-NL" sz="1600" dirty="0"/>
              <a:t> next slides.</a:t>
            </a:r>
          </a:p>
          <a:p>
            <a:pPr algn="l"/>
            <a:r>
              <a:rPr lang="nl-NL" sz="1600" dirty="0" err="1"/>
              <a:t>This</a:t>
            </a:r>
            <a:r>
              <a:rPr lang="nl-NL" sz="1600" dirty="0"/>
              <a:t> </a:t>
            </a:r>
            <a:r>
              <a:rPr lang="nl-NL" sz="1600" dirty="0" err="1"/>
              <a:t>updated</a:t>
            </a:r>
            <a:r>
              <a:rPr lang="nl-NL" sz="1600" dirty="0"/>
              <a:t> </a:t>
            </a:r>
            <a:r>
              <a:rPr lang="nl-NL" sz="1600" dirty="0" err="1"/>
              <a:t>supplementary</a:t>
            </a:r>
            <a:r>
              <a:rPr lang="nl-NL" sz="1600" dirty="0"/>
              <a:t> </a:t>
            </a:r>
            <a:r>
              <a:rPr lang="nl-NL" sz="1600" dirty="0" err="1"/>
              <a:t>material</a:t>
            </a:r>
            <a:r>
              <a:rPr lang="nl-NL" sz="1600" dirty="0"/>
              <a:t> </a:t>
            </a:r>
            <a:r>
              <a:rPr lang="nl-NL" sz="1600" dirty="0" err="1"/>
              <a:t>contains</a:t>
            </a:r>
            <a:r>
              <a:rPr lang="nl-NL" sz="1600" dirty="0"/>
              <a:t> a MATLAB script (readeyeJan2023.m) </a:t>
            </a:r>
            <a:r>
              <a:rPr lang="nl-NL" sz="1600" dirty="0" err="1"/>
              <a:t>that</a:t>
            </a:r>
            <a:r>
              <a:rPr lang="nl-NL" sz="1600" dirty="0"/>
              <a:t> </a:t>
            </a:r>
            <a:r>
              <a:rPr lang="nl-NL" sz="1600" dirty="0" err="1"/>
              <a:t>processes</a:t>
            </a:r>
            <a:r>
              <a:rPr lang="nl-NL" sz="1600" dirty="0"/>
              <a:t> </a:t>
            </a:r>
            <a:r>
              <a:rPr lang="nl-NL" sz="1600" dirty="0" err="1"/>
              <a:t>the</a:t>
            </a:r>
            <a:r>
              <a:rPr lang="nl-NL" sz="1600" dirty="0"/>
              <a:t> </a:t>
            </a:r>
            <a:r>
              <a:rPr lang="nl-NL" sz="1600" dirty="0" err="1"/>
              <a:t>eye</a:t>
            </a:r>
            <a:r>
              <a:rPr lang="nl-NL" sz="1600" dirty="0"/>
              <a:t>-tracking data and a MATLAB script (responsesJan2023.m) </a:t>
            </a:r>
            <a:r>
              <a:rPr lang="nl-NL" sz="1600" dirty="0" err="1"/>
              <a:t>that</a:t>
            </a:r>
            <a:r>
              <a:rPr lang="nl-NL" sz="1600" dirty="0"/>
              <a:t> </a:t>
            </a:r>
            <a:r>
              <a:rPr lang="nl-NL" sz="1600" dirty="0" err="1"/>
              <a:t>produces</a:t>
            </a:r>
            <a:r>
              <a:rPr lang="nl-NL" sz="1600" dirty="0"/>
              <a:t> </a:t>
            </a:r>
            <a:r>
              <a:rPr lang="nl-NL" sz="1600" dirty="0" err="1"/>
              <a:t>the</a:t>
            </a:r>
            <a:r>
              <a:rPr lang="nl-NL" sz="1600" dirty="0"/>
              <a:t> </a:t>
            </a:r>
            <a:r>
              <a:rPr lang="nl-NL" sz="1600" dirty="0" err="1"/>
              <a:t>figures</a:t>
            </a:r>
            <a:r>
              <a:rPr lang="nl-NL" sz="1600" dirty="0"/>
              <a:t> of </a:t>
            </a:r>
            <a:r>
              <a:rPr lang="nl-NL" sz="1600" dirty="0" err="1"/>
              <a:t>the</a:t>
            </a:r>
            <a:r>
              <a:rPr lang="nl-NL" sz="1600" dirty="0"/>
              <a:t> paper. The </a:t>
            </a:r>
            <a:r>
              <a:rPr lang="nl-NL" sz="1600" dirty="0" err="1"/>
              <a:t>original</a:t>
            </a:r>
            <a:r>
              <a:rPr lang="nl-NL" sz="1600" dirty="0"/>
              <a:t> readme.txt is </a:t>
            </a:r>
            <a:r>
              <a:rPr lang="nl-NL" sz="1600" dirty="0" err="1"/>
              <a:t>available</a:t>
            </a:r>
            <a:r>
              <a:rPr lang="nl-NL" sz="1600" dirty="0"/>
              <a:t> at </a:t>
            </a:r>
            <a:r>
              <a:rPr lang="en-US" sz="1600" dirty="0">
                <a:hlinkClick r:id="rId2"/>
              </a:rPr>
              <a:t>https://doi.org/10.4121/19524448</a:t>
            </a:r>
            <a:endParaRPr lang="en-US" sz="1600" dirty="0"/>
          </a:p>
          <a:p>
            <a:pPr algn="l"/>
            <a:br>
              <a:rPr lang="nl-NL" sz="1600" dirty="0"/>
            </a:br>
            <a:endParaRPr lang="nl-NL" sz="1600" dirty="0"/>
          </a:p>
        </p:txBody>
      </p:sp>
    </p:spTree>
    <p:extLst>
      <p:ext uri="{BB962C8B-B14F-4D97-AF65-F5344CB8AC3E}">
        <p14:creationId xmlns:p14="http://schemas.microsoft.com/office/powerpoint/2010/main" val="2005819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4D3BC1-D048-73D6-0B85-AB16FEDB48F6}"/>
              </a:ext>
            </a:extLst>
          </p:cNvPr>
          <p:cNvSpPr>
            <a:spLocks noGrp="1"/>
          </p:cNvSpPr>
          <p:nvPr>
            <p:ph type="title"/>
          </p:nvPr>
        </p:nvSpPr>
        <p:spPr>
          <a:xfrm>
            <a:off x="839788" y="-34267"/>
            <a:ext cx="10515600" cy="1325563"/>
          </a:xfrm>
        </p:spPr>
        <p:txBody>
          <a:bodyPr>
            <a:noAutofit/>
          </a:bodyPr>
          <a:lstStyle/>
          <a:p>
            <a:r>
              <a:rPr lang="en-US" sz="2000" b="0" i="0" dirty="0">
                <a:solidFill>
                  <a:srgbClr val="333333"/>
                </a:solidFill>
                <a:effectLst/>
                <a:latin typeface="Georgia" panose="02040502050405020303" pitchFamily="18" charset="0"/>
              </a:rPr>
              <a:t>Figure 7: top</a:t>
            </a:r>
            <a:br>
              <a:rPr lang="en-US" sz="2000" b="0" i="0" dirty="0">
                <a:solidFill>
                  <a:srgbClr val="333333"/>
                </a:solidFill>
                <a:effectLst/>
                <a:latin typeface="Georgia" panose="02040502050405020303" pitchFamily="18" charset="0"/>
              </a:rPr>
            </a:br>
            <a:r>
              <a:rPr lang="en-US" sz="2000" b="0" i="0" dirty="0">
                <a:solidFill>
                  <a:srgbClr val="333333"/>
                </a:solidFill>
                <a:effectLst/>
                <a:latin typeface="Georgia" panose="02040502050405020303" pitchFamily="18" charset="0"/>
              </a:rPr>
              <a:t>Area of interest of first fixation, relative to the total number of trials in which eye-tracking data were available</a:t>
            </a:r>
            <a:br>
              <a:rPr lang="en-US" sz="2000" b="1" i="0" u="none" strike="noStrike" dirty="0">
                <a:solidFill>
                  <a:srgbClr val="004B83"/>
                </a:solidFill>
                <a:effectLst/>
                <a:latin typeface="-apple-system"/>
                <a:hlinkClick r:id="rId2"/>
              </a:rPr>
            </a:br>
            <a:endParaRPr lang="en-US" sz="2000" dirty="0"/>
          </a:p>
        </p:txBody>
      </p:sp>
      <p:pic>
        <p:nvPicPr>
          <p:cNvPr id="10" name="Content Placeholder 9">
            <a:extLst>
              <a:ext uri="{FF2B5EF4-FFF2-40B4-BE49-F238E27FC236}">
                <a16:creationId xmlns:a16="http://schemas.microsoft.com/office/drawing/2014/main" id="{135914E4-E1F5-4D32-2F4F-12E04A3A02EC}"/>
              </a:ext>
            </a:extLst>
          </p:cNvPr>
          <p:cNvPicPr>
            <a:picLocks noGrp="1" noChangeAspect="1"/>
          </p:cNvPicPr>
          <p:nvPr>
            <p:ph sz="half" idx="2"/>
          </p:nvPr>
        </p:nvPicPr>
        <p:blipFill>
          <a:blip r:embed="rId3"/>
          <a:stretch>
            <a:fillRect/>
          </a:stretch>
        </p:blipFill>
        <p:spPr>
          <a:xfrm>
            <a:off x="839788" y="2898532"/>
            <a:ext cx="5157787" cy="2897673"/>
          </a:xfrm>
        </p:spPr>
      </p:pic>
      <p:sp>
        <p:nvSpPr>
          <p:cNvPr id="5" name="Text Placeholder 4">
            <a:extLst>
              <a:ext uri="{FF2B5EF4-FFF2-40B4-BE49-F238E27FC236}">
                <a16:creationId xmlns:a16="http://schemas.microsoft.com/office/drawing/2014/main" id="{6FD789A5-0C87-A96C-6713-CFF1FC3C612C}"/>
              </a:ext>
            </a:extLst>
          </p:cNvPr>
          <p:cNvSpPr>
            <a:spLocks noGrp="1"/>
          </p:cNvSpPr>
          <p:nvPr>
            <p:ph type="body" sz="quarter" idx="3"/>
          </p:nvPr>
        </p:nvSpPr>
        <p:spPr>
          <a:xfrm>
            <a:off x="6172200" y="1952790"/>
            <a:ext cx="5183188" cy="823912"/>
          </a:xfrm>
        </p:spPr>
        <p:txBody>
          <a:bodyPr/>
          <a:lstStyle/>
          <a:p>
            <a:r>
              <a:rPr lang="nl-NL" dirty="0" err="1"/>
              <a:t>Updated</a:t>
            </a:r>
            <a:endParaRPr lang="en-US" dirty="0"/>
          </a:p>
        </p:txBody>
      </p:sp>
      <p:pic>
        <p:nvPicPr>
          <p:cNvPr id="8" name="Content Placeholder 7">
            <a:extLst>
              <a:ext uri="{FF2B5EF4-FFF2-40B4-BE49-F238E27FC236}">
                <a16:creationId xmlns:a16="http://schemas.microsoft.com/office/drawing/2014/main" id="{9262E1D8-A32E-A980-FDBF-34E512D49DB5}"/>
              </a:ext>
            </a:extLst>
          </p:cNvPr>
          <p:cNvPicPr>
            <a:picLocks noGrp="1" noChangeAspect="1"/>
          </p:cNvPicPr>
          <p:nvPr>
            <p:ph sz="quarter" idx="4"/>
          </p:nvPr>
        </p:nvPicPr>
        <p:blipFill>
          <a:blip r:embed="rId4"/>
          <a:stretch>
            <a:fillRect/>
          </a:stretch>
        </p:blipFill>
        <p:spPr>
          <a:xfrm>
            <a:off x="6172200" y="2891397"/>
            <a:ext cx="5183188" cy="2911943"/>
          </a:xfrm>
        </p:spPr>
      </p:pic>
      <p:sp>
        <p:nvSpPr>
          <p:cNvPr id="12" name="TextBox 11">
            <a:extLst>
              <a:ext uri="{FF2B5EF4-FFF2-40B4-BE49-F238E27FC236}">
                <a16:creationId xmlns:a16="http://schemas.microsoft.com/office/drawing/2014/main" id="{0B36A8B4-D0A2-D2D3-8C1B-6CC329686C33}"/>
              </a:ext>
            </a:extLst>
          </p:cNvPr>
          <p:cNvSpPr txBox="1"/>
          <p:nvPr/>
        </p:nvSpPr>
        <p:spPr>
          <a:xfrm>
            <a:off x="836612" y="903033"/>
            <a:ext cx="10151954" cy="1169551"/>
          </a:xfrm>
          <a:prstGeom prst="rect">
            <a:avLst/>
          </a:prstGeom>
          <a:noFill/>
        </p:spPr>
        <p:txBody>
          <a:bodyPr wrap="square">
            <a:spAutoFit/>
          </a:bodyPr>
          <a:lstStyle/>
          <a:p>
            <a:r>
              <a:rPr lang="en-US" sz="1000" b="0" i="0" dirty="0">
                <a:solidFill>
                  <a:srgbClr val="333333"/>
                </a:solidFill>
                <a:effectLst/>
                <a:latin typeface="Georgia" panose="02040502050405020303" pitchFamily="18" charset="0"/>
              </a:rPr>
              <a:t>“The location of the first, second, and third fixations (excluding fixations on the dashboard) was determined from the mean of the coordinates during the fixation.”</a:t>
            </a:r>
          </a:p>
          <a:p>
            <a:endParaRPr lang="en-US" sz="1000" b="0" i="0" dirty="0">
              <a:solidFill>
                <a:srgbClr val="333333"/>
              </a:solidFill>
              <a:effectLst/>
              <a:latin typeface="Georgia" panose="02040502050405020303" pitchFamily="18" charset="0"/>
            </a:endParaRPr>
          </a:p>
          <a:p>
            <a:r>
              <a:rPr lang="en-US" sz="1000" b="0" i="0" dirty="0">
                <a:solidFill>
                  <a:srgbClr val="333333"/>
                </a:solidFill>
                <a:effectLst/>
                <a:latin typeface="Georgia" panose="02040502050405020303" pitchFamily="18" charset="0"/>
              </a:rPr>
              <a:t>“Figure </a:t>
            </a:r>
            <a:r>
              <a:rPr lang="en-US" sz="1000" b="0" i="0" dirty="0">
                <a:solidFill>
                  <a:srgbClr val="004B83"/>
                </a:solidFill>
                <a:effectLst/>
                <a:latin typeface="Georgia" panose="02040502050405020303" pitchFamily="18" charset="0"/>
                <a:hlinkClick r:id="rId5"/>
              </a:rPr>
              <a:t>7</a:t>
            </a:r>
            <a:r>
              <a:rPr lang="en-US" sz="1000" b="0" i="0" dirty="0">
                <a:solidFill>
                  <a:srgbClr val="333333"/>
                </a:solidFill>
                <a:effectLst/>
                <a:latin typeface="Georgia" panose="02040502050405020303" pitchFamily="18" charset="0"/>
              </a:rPr>
              <a:t> shows the distribution of where the participants’ first fixation landed. It can be seen that the traffic situation (i.e., time budget and escape direction) affected the distribution of fixations, whereas the audio type (i.e., Danger, Go, Baseline) did not have a distinct influence. More specifically, in the 1-s videos, participants generally first looked at the road center (red bars) for all audio types; in the center, there was a stranded car, which was presumably the most salient stimulus for the critical 1-s time budget. Additionally, participants were more likely to place their first fixation on the hazard side (i.e., green bars relative to gray bars) than on the escape side for all audio types. This effect was especially strong with the 3-s time budgets in which the overtaking car was relatively close at the start of the video.”</a:t>
            </a:r>
            <a:endParaRPr lang="en-US" sz="1000" dirty="0"/>
          </a:p>
        </p:txBody>
      </p:sp>
      <p:sp>
        <p:nvSpPr>
          <p:cNvPr id="15" name="Text Placeholder 2">
            <a:extLst>
              <a:ext uri="{FF2B5EF4-FFF2-40B4-BE49-F238E27FC236}">
                <a16:creationId xmlns:a16="http://schemas.microsoft.com/office/drawing/2014/main" id="{7A33BC22-38CE-460F-8DE9-A74B2503130D}"/>
              </a:ext>
            </a:extLst>
          </p:cNvPr>
          <p:cNvSpPr txBox="1">
            <a:spLocks/>
          </p:cNvSpPr>
          <p:nvPr/>
        </p:nvSpPr>
        <p:spPr>
          <a:xfrm>
            <a:off x="839788" y="1949177"/>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nl-NL"/>
              <a:t>Published paper</a:t>
            </a:r>
            <a:endParaRPr lang="en-US" dirty="0"/>
          </a:p>
        </p:txBody>
      </p:sp>
    </p:spTree>
    <p:extLst>
      <p:ext uri="{BB962C8B-B14F-4D97-AF65-F5344CB8AC3E}">
        <p14:creationId xmlns:p14="http://schemas.microsoft.com/office/powerpoint/2010/main" val="28912543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1503FFC-D6EE-03F1-5923-328355A957A5}"/>
              </a:ext>
            </a:extLst>
          </p:cNvPr>
          <p:cNvSpPr>
            <a:spLocks noGrp="1"/>
          </p:cNvSpPr>
          <p:nvPr>
            <p:ph type="body" idx="1"/>
          </p:nvPr>
        </p:nvSpPr>
        <p:spPr>
          <a:xfrm>
            <a:off x="839788" y="1949177"/>
            <a:ext cx="5157787" cy="823912"/>
          </a:xfrm>
        </p:spPr>
        <p:txBody>
          <a:bodyPr/>
          <a:lstStyle/>
          <a:p>
            <a:r>
              <a:rPr lang="nl-NL" dirty="0" err="1"/>
              <a:t>Published</a:t>
            </a:r>
            <a:r>
              <a:rPr lang="nl-NL" dirty="0"/>
              <a:t> paper</a:t>
            </a:r>
            <a:endParaRPr lang="en-US" dirty="0"/>
          </a:p>
        </p:txBody>
      </p:sp>
      <p:pic>
        <p:nvPicPr>
          <p:cNvPr id="12" name="Content Placeholder 11">
            <a:extLst>
              <a:ext uri="{FF2B5EF4-FFF2-40B4-BE49-F238E27FC236}">
                <a16:creationId xmlns:a16="http://schemas.microsoft.com/office/drawing/2014/main" id="{8AFDDA6A-3010-9388-4382-1DC1E20B364C}"/>
              </a:ext>
            </a:extLst>
          </p:cNvPr>
          <p:cNvPicPr>
            <a:picLocks noGrp="1" noChangeAspect="1"/>
          </p:cNvPicPr>
          <p:nvPr>
            <p:ph sz="half" idx="2"/>
          </p:nvPr>
        </p:nvPicPr>
        <p:blipFill>
          <a:blip r:embed="rId2"/>
          <a:stretch>
            <a:fillRect/>
          </a:stretch>
        </p:blipFill>
        <p:spPr>
          <a:xfrm>
            <a:off x="839788" y="2898532"/>
            <a:ext cx="5157787" cy="2897673"/>
          </a:xfrm>
        </p:spPr>
      </p:pic>
      <p:pic>
        <p:nvPicPr>
          <p:cNvPr id="10" name="Content Placeholder 9">
            <a:extLst>
              <a:ext uri="{FF2B5EF4-FFF2-40B4-BE49-F238E27FC236}">
                <a16:creationId xmlns:a16="http://schemas.microsoft.com/office/drawing/2014/main" id="{F930E7C3-2004-4A0A-97E2-62EF24897E70}"/>
              </a:ext>
            </a:extLst>
          </p:cNvPr>
          <p:cNvPicPr>
            <a:picLocks noGrp="1" noChangeAspect="1"/>
          </p:cNvPicPr>
          <p:nvPr>
            <p:ph sz="quarter" idx="4"/>
          </p:nvPr>
        </p:nvPicPr>
        <p:blipFill>
          <a:blip r:embed="rId3"/>
          <a:stretch>
            <a:fillRect/>
          </a:stretch>
        </p:blipFill>
        <p:spPr>
          <a:xfrm>
            <a:off x="6172200" y="2891397"/>
            <a:ext cx="5183188" cy="2911943"/>
          </a:xfrm>
        </p:spPr>
      </p:pic>
      <p:sp>
        <p:nvSpPr>
          <p:cNvPr id="14" name="Title 1">
            <a:extLst>
              <a:ext uri="{FF2B5EF4-FFF2-40B4-BE49-F238E27FC236}">
                <a16:creationId xmlns:a16="http://schemas.microsoft.com/office/drawing/2014/main" id="{62BB6E65-3DD2-52A9-6FDA-37ED4EB93C82}"/>
              </a:ext>
            </a:extLst>
          </p:cNvPr>
          <p:cNvSpPr>
            <a:spLocks noGrp="1"/>
          </p:cNvSpPr>
          <p:nvPr>
            <p:ph type="title"/>
          </p:nvPr>
        </p:nvSpPr>
        <p:spPr>
          <a:xfrm>
            <a:off x="839788" y="-29014"/>
            <a:ext cx="10515600" cy="1325563"/>
          </a:xfrm>
        </p:spPr>
        <p:txBody>
          <a:bodyPr>
            <a:noAutofit/>
          </a:bodyPr>
          <a:lstStyle/>
          <a:p>
            <a:r>
              <a:rPr lang="en-US" sz="2000" b="0" i="0" dirty="0">
                <a:solidFill>
                  <a:srgbClr val="333333"/>
                </a:solidFill>
                <a:effectLst/>
                <a:latin typeface="Georgia" panose="02040502050405020303" pitchFamily="18" charset="0"/>
              </a:rPr>
              <a:t>Figure 7: middle</a:t>
            </a:r>
            <a:br>
              <a:rPr lang="en-US" sz="2000" b="0" i="0" dirty="0">
                <a:solidFill>
                  <a:srgbClr val="333333"/>
                </a:solidFill>
                <a:effectLst/>
                <a:latin typeface="Georgia" panose="02040502050405020303" pitchFamily="18" charset="0"/>
              </a:rPr>
            </a:br>
            <a:r>
              <a:rPr lang="en-US" sz="2000" b="0" i="0" dirty="0">
                <a:solidFill>
                  <a:srgbClr val="333333"/>
                </a:solidFill>
                <a:effectLst/>
                <a:latin typeface="Georgia" panose="02040502050405020303" pitchFamily="18" charset="0"/>
              </a:rPr>
              <a:t>Area of interest of second fixation, relative to the total number of trials in which eye-tracking data were available</a:t>
            </a:r>
            <a:br>
              <a:rPr lang="en-US" sz="2000" b="1" i="0" u="none" strike="noStrike" dirty="0">
                <a:solidFill>
                  <a:srgbClr val="004B83"/>
                </a:solidFill>
                <a:effectLst/>
                <a:latin typeface="-apple-system"/>
                <a:hlinkClick r:id="rId4"/>
              </a:rPr>
            </a:br>
            <a:endParaRPr lang="en-US" sz="2000" dirty="0"/>
          </a:p>
        </p:txBody>
      </p:sp>
      <p:sp>
        <p:nvSpPr>
          <p:cNvPr id="15" name="TextBox 14">
            <a:extLst>
              <a:ext uri="{FF2B5EF4-FFF2-40B4-BE49-F238E27FC236}">
                <a16:creationId xmlns:a16="http://schemas.microsoft.com/office/drawing/2014/main" id="{53613811-56CC-3255-9F29-2FCAE87F347F}"/>
              </a:ext>
            </a:extLst>
          </p:cNvPr>
          <p:cNvSpPr txBox="1"/>
          <p:nvPr/>
        </p:nvSpPr>
        <p:spPr>
          <a:xfrm>
            <a:off x="836612" y="976603"/>
            <a:ext cx="9952257" cy="861774"/>
          </a:xfrm>
          <a:prstGeom prst="rect">
            <a:avLst/>
          </a:prstGeom>
          <a:noFill/>
        </p:spPr>
        <p:txBody>
          <a:bodyPr wrap="square">
            <a:spAutoFit/>
          </a:bodyPr>
          <a:lstStyle/>
          <a:p>
            <a:r>
              <a:rPr lang="en-US" sz="1000" b="0" i="0" dirty="0">
                <a:solidFill>
                  <a:srgbClr val="333333"/>
                </a:solidFill>
                <a:effectLst/>
                <a:latin typeface="Georgia" panose="02040502050405020303" pitchFamily="18" charset="0"/>
              </a:rPr>
              <a:t>“Figure </a:t>
            </a:r>
            <a:r>
              <a:rPr lang="en-US" sz="1000" b="0" i="0" dirty="0">
                <a:solidFill>
                  <a:srgbClr val="004B83"/>
                </a:solidFill>
                <a:effectLst/>
                <a:latin typeface="Georgia" panose="02040502050405020303" pitchFamily="18" charset="0"/>
                <a:hlinkClick r:id="rId5"/>
              </a:rPr>
              <a:t>7</a:t>
            </a:r>
            <a:r>
              <a:rPr lang="en-US" sz="1000" b="0" i="0" dirty="0">
                <a:solidFill>
                  <a:srgbClr val="333333"/>
                </a:solidFill>
                <a:effectLst/>
                <a:latin typeface="Georgia" panose="02040502050405020303" pitchFamily="18" charset="0"/>
              </a:rPr>
              <a:t> further shows the area-of-interest distribution of the </a:t>
            </a:r>
            <a:r>
              <a:rPr lang="en-US" sz="1000" b="0" i="1" dirty="0">
                <a:solidFill>
                  <a:srgbClr val="333333"/>
                </a:solidFill>
                <a:effectLst/>
                <a:latin typeface="Georgia" panose="02040502050405020303" pitchFamily="18" charset="0"/>
              </a:rPr>
              <a:t>second</a:t>
            </a:r>
            <a:r>
              <a:rPr lang="en-US" sz="1000" b="0" i="0" dirty="0">
                <a:solidFill>
                  <a:srgbClr val="333333"/>
                </a:solidFill>
                <a:effectLst/>
                <a:latin typeface="Georgia" panose="02040502050405020303" pitchFamily="18" charset="0"/>
              </a:rPr>
              <a:t> and </a:t>
            </a:r>
            <a:r>
              <a:rPr lang="en-US" sz="1000" b="0" i="1" dirty="0">
                <a:solidFill>
                  <a:srgbClr val="333333"/>
                </a:solidFill>
                <a:effectLst/>
                <a:latin typeface="Georgia" panose="02040502050405020303" pitchFamily="18" charset="0"/>
              </a:rPr>
              <a:t>third</a:t>
            </a:r>
            <a:r>
              <a:rPr lang="en-US" sz="1000" b="0" i="0" dirty="0">
                <a:solidFill>
                  <a:srgbClr val="333333"/>
                </a:solidFill>
                <a:effectLst/>
                <a:latin typeface="Georgia" panose="02040502050405020303" pitchFamily="18" charset="0"/>
              </a:rPr>
              <a:t> fixations. It can be seen that compared to the first fixation, attention was attracted away from the center road towards other areas, including the center mirror. </a:t>
            </a:r>
            <a:r>
              <a:rPr lang="en-US" sz="1000" b="0" i="0" dirty="0">
                <a:solidFill>
                  <a:srgbClr val="333333"/>
                </a:solidFill>
                <a:effectLst/>
                <a:highlight>
                  <a:srgbClr val="FFFF00"/>
                </a:highlight>
                <a:latin typeface="Georgia" panose="02040502050405020303" pitchFamily="18" charset="0"/>
              </a:rPr>
              <a:t>For the 1-s videos, a second and third fixation were available in only about 35% and 15% of the trials, respectively</a:t>
            </a:r>
            <a:r>
              <a:rPr lang="en-US" sz="1000" b="0" i="0" dirty="0">
                <a:solidFill>
                  <a:srgbClr val="333333"/>
                </a:solidFill>
                <a:effectLst/>
                <a:latin typeface="Georgia" panose="02040502050405020303" pitchFamily="18" charset="0"/>
              </a:rPr>
              <a:t>, i.e., most participants had responded before placing their second fixation. No consistent differences between the three audio types are apparent.”</a:t>
            </a:r>
          </a:p>
          <a:p>
            <a:endParaRPr lang="en-US" sz="1000" dirty="0">
              <a:solidFill>
                <a:srgbClr val="333333"/>
              </a:solidFill>
              <a:latin typeface="Georgia" panose="02040502050405020303" pitchFamily="18" charset="0"/>
            </a:endParaRPr>
          </a:p>
          <a:p>
            <a:r>
              <a:rPr lang="en-US" sz="1000" dirty="0">
                <a:solidFill>
                  <a:srgbClr val="333333"/>
                </a:solidFill>
                <a:latin typeface="Georgia" panose="02040502050405020303" pitchFamily="18" charset="0"/>
              </a:rPr>
              <a:t>The yellow text should, more accurately, say: </a:t>
            </a:r>
            <a:r>
              <a:rPr lang="en-US" sz="1000" dirty="0">
                <a:solidFill>
                  <a:srgbClr val="333333"/>
                </a:solidFill>
                <a:highlight>
                  <a:srgbClr val="FFFF00"/>
                </a:highlight>
                <a:latin typeface="Georgia" panose="02040502050405020303" pitchFamily="18" charset="0"/>
              </a:rPr>
              <a:t>“For the 1-s videos, a second and third fixation were available in only about 75% and 35% of the trials, respectively</a:t>
            </a:r>
            <a:r>
              <a:rPr lang="en-US" sz="1000" b="0" i="0" dirty="0">
                <a:solidFill>
                  <a:srgbClr val="333333"/>
                </a:solidFill>
                <a:effectLst/>
                <a:highlight>
                  <a:srgbClr val="FFFF00"/>
                </a:highlight>
                <a:latin typeface="Georgia" panose="02040502050405020303" pitchFamily="18" charset="0"/>
              </a:rPr>
              <a:t>”</a:t>
            </a:r>
            <a:endParaRPr lang="en-US" sz="1000" dirty="0"/>
          </a:p>
        </p:txBody>
      </p:sp>
      <p:sp>
        <p:nvSpPr>
          <p:cNvPr id="20" name="Text Placeholder 4">
            <a:extLst>
              <a:ext uri="{FF2B5EF4-FFF2-40B4-BE49-F238E27FC236}">
                <a16:creationId xmlns:a16="http://schemas.microsoft.com/office/drawing/2014/main" id="{02241F28-9228-B498-B9DD-1E3D2FA2F07E}"/>
              </a:ext>
            </a:extLst>
          </p:cNvPr>
          <p:cNvSpPr>
            <a:spLocks noGrp="1"/>
          </p:cNvSpPr>
          <p:nvPr>
            <p:ph type="body" sz="quarter" idx="3"/>
          </p:nvPr>
        </p:nvSpPr>
        <p:spPr>
          <a:xfrm>
            <a:off x="6172200" y="2300042"/>
            <a:ext cx="5183188" cy="476660"/>
          </a:xfrm>
        </p:spPr>
        <p:txBody>
          <a:bodyPr/>
          <a:lstStyle/>
          <a:p>
            <a:r>
              <a:rPr lang="nl-NL" dirty="0" err="1"/>
              <a:t>Updated</a:t>
            </a:r>
            <a:endParaRPr lang="en-US" dirty="0"/>
          </a:p>
        </p:txBody>
      </p:sp>
    </p:spTree>
    <p:extLst>
      <p:ext uri="{BB962C8B-B14F-4D97-AF65-F5344CB8AC3E}">
        <p14:creationId xmlns:p14="http://schemas.microsoft.com/office/powerpoint/2010/main" val="1231483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1661FA30-7BAC-6400-4B9B-38A49963B3FA}"/>
              </a:ext>
            </a:extLst>
          </p:cNvPr>
          <p:cNvPicPr>
            <a:picLocks noGrp="1" noChangeAspect="1"/>
          </p:cNvPicPr>
          <p:nvPr>
            <p:ph sz="half" idx="2"/>
          </p:nvPr>
        </p:nvPicPr>
        <p:blipFill>
          <a:blip r:embed="rId2"/>
          <a:stretch>
            <a:fillRect/>
          </a:stretch>
        </p:blipFill>
        <p:spPr>
          <a:xfrm>
            <a:off x="839788" y="2898532"/>
            <a:ext cx="5157787" cy="2897673"/>
          </a:xfrm>
        </p:spPr>
      </p:pic>
      <p:pic>
        <p:nvPicPr>
          <p:cNvPr id="12" name="Content Placeholder 11">
            <a:extLst>
              <a:ext uri="{FF2B5EF4-FFF2-40B4-BE49-F238E27FC236}">
                <a16:creationId xmlns:a16="http://schemas.microsoft.com/office/drawing/2014/main" id="{CC6405BD-55B8-8E06-0BBF-CCEE8BEA90C5}"/>
              </a:ext>
            </a:extLst>
          </p:cNvPr>
          <p:cNvPicPr>
            <a:picLocks noGrp="1" noChangeAspect="1"/>
          </p:cNvPicPr>
          <p:nvPr>
            <p:ph sz="quarter" idx="4"/>
          </p:nvPr>
        </p:nvPicPr>
        <p:blipFill>
          <a:blip r:embed="rId3"/>
          <a:stretch>
            <a:fillRect/>
          </a:stretch>
        </p:blipFill>
        <p:spPr>
          <a:xfrm>
            <a:off x="6172200" y="2891397"/>
            <a:ext cx="5183188" cy="2911943"/>
          </a:xfrm>
        </p:spPr>
      </p:pic>
      <p:sp>
        <p:nvSpPr>
          <p:cNvPr id="15" name="Title 1">
            <a:extLst>
              <a:ext uri="{FF2B5EF4-FFF2-40B4-BE49-F238E27FC236}">
                <a16:creationId xmlns:a16="http://schemas.microsoft.com/office/drawing/2014/main" id="{F5F01965-F48C-0E19-45C6-3B47F8C87868}"/>
              </a:ext>
            </a:extLst>
          </p:cNvPr>
          <p:cNvSpPr>
            <a:spLocks noGrp="1"/>
          </p:cNvSpPr>
          <p:nvPr>
            <p:ph type="title"/>
          </p:nvPr>
        </p:nvSpPr>
        <p:spPr>
          <a:xfrm>
            <a:off x="839788" y="-165646"/>
            <a:ext cx="10515600" cy="1325563"/>
          </a:xfrm>
        </p:spPr>
        <p:txBody>
          <a:bodyPr>
            <a:noAutofit/>
          </a:bodyPr>
          <a:lstStyle/>
          <a:p>
            <a:r>
              <a:rPr lang="en-US" sz="2000" b="0" i="0" dirty="0">
                <a:solidFill>
                  <a:srgbClr val="333333"/>
                </a:solidFill>
                <a:effectLst/>
                <a:latin typeface="Georgia" panose="02040502050405020303" pitchFamily="18" charset="0"/>
              </a:rPr>
              <a:t>Figure 7: bottom</a:t>
            </a:r>
            <a:br>
              <a:rPr lang="en-US" sz="2000" b="0" i="0" dirty="0">
                <a:solidFill>
                  <a:srgbClr val="333333"/>
                </a:solidFill>
                <a:effectLst/>
                <a:latin typeface="Georgia" panose="02040502050405020303" pitchFamily="18" charset="0"/>
              </a:rPr>
            </a:br>
            <a:r>
              <a:rPr lang="en-US" sz="2000" b="0" i="0" dirty="0">
                <a:solidFill>
                  <a:srgbClr val="333333"/>
                </a:solidFill>
                <a:effectLst/>
                <a:latin typeface="Georgia" panose="02040502050405020303" pitchFamily="18" charset="0"/>
              </a:rPr>
              <a:t>Area of interest of third fixation, relative to the total number of trials in which eye-tracking data were available</a:t>
            </a:r>
            <a:endParaRPr lang="en-US" sz="2000" dirty="0"/>
          </a:p>
        </p:txBody>
      </p:sp>
      <p:sp>
        <p:nvSpPr>
          <p:cNvPr id="23" name="Text Placeholder 2">
            <a:extLst>
              <a:ext uri="{FF2B5EF4-FFF2-40B4-BE49-F238E27FC236}">
                <a16:creationId xmlns:a16="http://schemas.microsoft.com/office/drawing/2014/main" id="{1E178574-ECF6-910E-93EE-8A024F3FB829}"/>
              </a:ext>
            </a:extLst>
          </p:cNvPr>
          <p:cNvSpPr>
            <a:spLocks noGrp="1"/>
          </p:cNvSpPr>
          <p:nvPr>
            <p:ph type="body" idx="1"/>
          </p:nvPr>
        </p:nvSpPr>
        <p:spPr>
          <a:xfrm>
            <a:off x="839788" y="1949177"/>
            <a:ext cx="5157787" cy="823912"/>
          </a:xfrm>
        </p:spPr>
        <p:txBody>
          <a:bodyPr/>
          <a:lstStyle/>
          <a:p>
            <a:r>
              <a:rPr lang="nl-NL" dirty="0" err="1"/>
              <a:t>Published</a:t>
            </a:r>
            <a:r>
              <a:rPr lang="nl-NL" dirty="0"/>
              <a:t> paper</a:t>
            </a:r>
            <a:endParaRPr lang="en-US" dirty="0"/>
          </a:p>
        </p:txBody>
      </p:sp>
      <p:sp>
        <p:nvSpPr>
          <p:cNvPr id="26" name="Text Placeholder 4">
            <a:extLst>
              <a:ext uri="{FF2B5EF4-FFF2-40B4-BE49-F238E27FC236}">
                <a16:creationId xmlns:a16="http://schemas.microsoft.com/office/drawing/2014/main" id="{285E4958-17BD-7F5E-FAA1-2C973A287053}"/>
              </a:ext>
            </a:extLst>
          </p:cNvPr>
          <p:cNvSpPr>
            <a:spLocks noGrp="1"/>
          </p:cNvSpPr>
          <p:nvPr>
            <p:ph type="body" sz="quarter" idx="3"/>
          </p:nvPr>
        </p:nvSpPr>
        <p:spPr>
          <a:xfrm>
            <a:off x="6172200" y="1952790"/>
            <a:ext cx="5183188" cy="823912"/>
          </a:xfrm>
        </p:spPr>
        <p:txBody>
          <a:bodyPr/>
          <a:lstStyle/>
          <a:p>
            <a:r>
              <a:rPr lang="nl-NL" dirty="0" err="1"/>
              <a:t>Updated</a:t>
            </a:r>
            <a:endParaRPr lang="en-US" dirty="0"/>
          </a:p>
        </p:txBody>
      </p:sp>
      <p:sp>
        <p:nvSpPr>
          <p:cNvPr id="27" name="TextBox 26">
            <a:extLst>
              <a:ext uri="{FF2B5EF4-FFF2-40B4-BE49-F238E27FC236}">
                <a16:creationId xmlns:a16="http://schemas.microsoft.com/office/drawing/2014/main" id="{B32E8708-C0BB-7C16-E7B4-AE1264BF7D1C}"/>
              </a:ext>
            </a:extLst>
          </p:cNvPr>
          <p:cNvSpPr txBox="1"/>
          <p:nvPr/>
        </p:nvSpPr>
        <p:spPr>
          <a:xfrm>
            <a:off x="836612" y="976603"/>
            <a:ext cx="9952257" cy="861774"/>
          </a:xfrm>
          <a:prstGeom prst="rect">
            <a:avLst/>
          </a:prstGeom>
          <a:noFill/>
        </p:spPr>
        <p:txBody>
          <a:bodyPr wrap="square">
            <a:spAutoFit/>
          </a:bodyPr>
          <a:lstStyle/>
          <a:p>
            <a:r>
              <a:rPr lang="en-US" sz="1000" b="0" i="0" dirty="0">
                <a:solidFill>
                  <a:srgbClr val="333333"/>
                </a:solidFill>
                <a:effectLst/>
                <a:latin typeface="Georgia" panose="02040502050405020303" pitchFamily="18" charset="0"/>
              </a:rPr>
              <a:t>“Figure </a:t>
            </a:r>
            <a:r>
              <a:rPr lang="en-US" sz="1000" b="0" i="0" dirty="0">
                <a:solidFill>
                  <a:srgbClr val="004B83"/>
                </a:solidFill>
                <a:effectLst/>
                <a:latin typeface="Georgia" panose="02040502050405020303" pitchFamily="18" charset="0"/>
                <a:hlinkClick r:id="rId4"/>
              </a:rPr>
              <a:t>7</a:t>
            </a:r>
            <a:r>
              <a:rPr lang="en-US" sz="1000" b="0" i="0" dirty="0">
                <a:solidFill>
                  <a:srgbClr val="333333"/>
                </a:solidFill>
                <a:effectLst/>
                <a:latin typeface="Georgia" panose="02040502050405020303" pitchFamily="18" charset="0"/>
              </a:rPr>
              <a:t> further shows the area-of-interest distribution of the </a:t>
            </a:r>
            <a:r>
              <a:rPr lang="en-US" sz="1000" b="0" i="1" dirty="0">
                <a:solidFill>
                  <a:srgbClr val="333333"/>
                </a:solidFill>
                <a:effectLst/>
                <a:latin typeface="Georgia" panose="02040502050405020303" pitchFamily="18" charset="0"/>
              </a:rPr>
              <a:t>second</a:t>
            </a:r>
            <a:r>
              <a:rPr lang="en-US" sz="1000" b="0" i="0" dirty="0">
                <a:solidFill>
                  <a:srgbClr val="333333"/>
                </a:solidFill>
                <a:effectLst/>
                <a:latin typeface="Georgia" panose="02040502050405020303" pitchFamily="18" charset="0"/>
              </a:rPr>
              <a:t> and </a:t>
            </a:r>
            <a:r>
              <a:rPr lang="en-US" sz="1000" b="0" i="1" dirty="0">
                <a:solidFill>
                  <a:srgbClr val="333333"/>
                </a:solidFill>
                <a:effectLst/>
                <a:latin typeface="Georgia" panose="02040502050405020303" pitchFamily="18" charset="0"/>
              </a:rPr>
              <a:t>third</a:t>
            </a:r>
            <a:r>
              <a:rPr lang="en-US" sz="1000" b="0" i="0" dirty="0">
                <a:solidFill>
                  <a:srgbClr val="333333"/>
                </a:solidFill>
                <a:effectLst/>
                <a:latin typeface="Georgia" panose="02040502050405020303" pitchFamily="18" charset="0"/>
              </a:rPr>
              <a:t> fixations. It can be seen that compared to the first fixation, attention was attracted away from the center road towards other areas, including the center mirror. </a:t>
            </a:r>
            <a:r>
              <a:rPr lang="en-US" sz="1000" b="0" i="0" dirty="0">
                <a:solidFill>
                  <a:srgbClr val="333333"/>
                </a:solidFill>
                <a:effectLst/>
                <a:highlight>
                  <a:srgbClr val="FFFF00"/>
                </a:highlight>
                <a:latin typeface="Georgia" panose="02040502050405020303" pitchFamily="18" charset="0"/>
              </a:rPr>
              <a:t>For the 1-s videos, a second and third fixation were available in only about 35% and 15% of the trials, respectively</a:t>
            </a:r>
            <a:r>
              <a:rPr lang="en-US" sz="1000" b="0" i="0" dirty="0">
                <a:solidFill>
                  <a:srgbClr val="333333"/>
                </a:solidFill>
                <a:effectLst/>
                <a:latin typeface="Georgia" panose="02040502050405020303" pitchFamily="18" charset="0"/>
              </a:rPr>
              <a:t>, i.e., most participants had responded before placing their second fixation. No consistent differences between the three audio types are apparent.”</a:t>
            </a:r>
          </a:p>
          <a:p>
            <a:endParaRPr lang="en-US" sz="1000" dirty="0">
              <a:solidFill>
                <a:srgbClr val="333333"/>
              </a:solidFill>
              <a:latin typeface="Georgia" panose="02040502050405020303" pitchFamily="18" charset="0"/>
            </a:endParaRPr>
          </a:p>
          <a:p>
            <a:r>
              <a:rPr lang="en-US" sz="1000" dirty="0">
                <a:solidFill>
                  <a:srgbClr val="333333"/>
                </a:solidFill>
                <a:latin typeface="Georgia" panose="02040502050405020303" pitchFamily="18" charset="0"/>
              </a:rPr>
              <a:t>The yellow text should, more accurately, say: </a:t>
            </a:r>
            <a:r>
              <a:rPr lang="en-US" sz="1000" dirty="0">
                <a:solidFill>
                  <a:srgbClr val="333333"/>
                </a:solidFill>
                <a:highlight>
                  <a:srgbClr val="FFFF00"/>
                </a:highlight>
                <a:latin typeface="Georgia" panose="02040502050405020303" pitchFamily="18" charset="0"/>
              </a:rPr>
              <a:t>“For the 1-s videos, a second and third fixation were available in only about 75% and 35% of the trials, respectively</a:t>
            </a:r>
            <a:r>
              <a:rPr lang="en-US" sz="1000" b="0" i="0" dirty="0">
                <a:solidFill>
                  <a:srgbClr val="333333"/>
                </a:solidFill>
                <a:effectLst/>
                <a:highlight>
                  <a:srgbClr val="FFFF00"/>
                </a:highlight>
                <a:latin typeface="Georgia" panose="02040502050405020303" pitchFamily="18" charset="0"/>
              </a:rPr>
              <a:t>”</a:t>
            </a:r>
            <a:endParaRPr lang="en-US" sz="1000" dirty="0"/>
          </a:p>
        </p:txBody>
      </p:sp>
    </p:spTree>
    <p:extLst>
      <p:ext uri="{BB962C8B-B14F-4D97-AF65-F5344CB8AC3E}">
        <p14:creationId xmlns:p14="http://schemas.microsoft.com/office/powerpoint/2010/main" val="1760494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5E2428FA-7A97-61B3-2446-9448D5ABF638}"/>
              </a:ext>
            </a:extLst>
          </p:cNvPr>
          <p:cNvPicPr>
            <a:picLocks noGrp="1" noChangeAspect="1"/>
          </p:cNvPicPr>
          <p:nvPr>
            <p:ph sz="half" idx="2"/>
          </p:nvPr>
        </p:nvPicPr>
        <p:blipFill>
          <a:blip r:embed="rId2"/>
          <a:stretch>
            <a:fillRect/>
          </a:stretch>
        </p:blipFill>
        <p:spPr>
          <a:xfrm>
            <a:off x="839788" y="2898532"/>
            <a:ext cx="5157787" cy="2897673"/>
          </a:xfrm>
        </p:spPr>
      </p:pic>
      <p:pic>
        <p:nvPicPr>
          <p:cNvPr id="9" name="Content Placeholder 8">
            <a:extLst>
              <a:ext uri="{FF2B5EF4-FFF2-40B4-BE49-F238E27FC236}">
                <a16:creationId xmlns:a16="http://schemas.microsoft.com/office/drawing/2014/main" id="{492C5655-0CDB-E60C-5028-694FEC581DA3}"/>
              </a:ext>
            </a:extLst>
          </p:cNvPr>
          <p:cNvPicPr>
            <a:picLocks noGrp="1" noChangeAspect="1"/>
          </p:cNvPicPr>
          <p:nvPr>
            <p:ph sz="quarter" idx="4"/>
          </p:nvPr>
        </p:nvPicPr>
        <p:blipFill>
          <a:blip r:embed="rId3"/>
          <a:stretch>
            <a:fillRect/>
          </a:stretch>
        </p:blipFill>
        <p:spPr>
          <a:xfrm>
            <a:off x="6172200" y="2891397"/>
            <a:ext cx="5183188" cy="2911943"/>
          </a:xfrm>
        </p:spPr>
      </p:pic>
      <p:sp>
        <p:nvSpPr>
          <p:cNvPr id="14" name="Title 1">
            <a:extLst>
              <a:ext uri="{FF2B5EF4-FFF2-40B4-BE49-F238E27FC236}">
                <a16:creationId xmlns:a16="http://schemas.microsoft.com/office/drawing/2014/main" id="{2FC75B1F-DEED-817D-8B76-3D642DB79486}"/>
              </a:ext>
            </a:extLst>
          </p:cNvPr>
          <p:cNvSpPr>
            <a:spLocks noGrp="1"/>
          </p:cNvSpPr>
          <p:nvPr>
            <p:ph type="title"/>
          </p:nvPr>
        </p:nvSpPr>
        <p:spPr>
          <a:xfrm>
            <a:off x="839788" y="-291774"/>
            <a:ext cx="10515600" cy="1325563"/>
          </a:xfrm>
        </p:spPr>
        <p:txBody>
          <a:bodyPr>
            <a:noAutofit/>
          </a:bodyPr>
          <a:lstStyle/>
          <a:p>
            <a:r>
              <a:rPr lang="en-US" sz="2000" b="0" i="0" dirty="0">
                <a:solidFill>
                  <a:srgbClr val="333333"/>
                </a:solidFill>
                <a:effectLst/>
                <a:latin typeface="Georgia" panose="02040502050405020303" pitchFamily="18" charset="0"/>
              </a:rPr>
              <a:t>Figure 8</a:t>
            </a:r>
            <a:br>
              <a:rPr lang="en-US" sz="2000" b="0" i="0" dirty="0">
                <a:solidFill>
                  <a:srgbClr val="333333"/>
                </a:solidFill>
                <a:effectLst/>
                <a:latin typeface="Georgia" panose="02040502050405020303" pitchFamily="18" charset="0"/>
              </a:rPr>
            </a:br>
            <a:r>
              <a:rPr lang="en-US" sz="2000" b="0" i="0" dirty="0">
                <a:solidFill>
                  <a:srgbClr val="333333"/>
                </a:solidFill>
                <a:effectLst/>
                <a:latin typeface="Georgia" panose="02040502050405020303" pitchFamily="18" charset="0"/>
              </a:rPr>
              <a:t>Mean first fixation times with 95% confidence intervals</a:t>
            </a:r>
            <a:endParaRPr lang="en-US" sz="2000" dirty="0"/>
          </a:p>
        </p:txBody>
      </p:sp>
      <p:sp>
        <p:nvSpPr>
          <p:cNvPr id="15" name="TextBox 14">
            <a:extLst>
              <a:ext uri="{FF2B5EF4-FFF2-40B4-BE49-F238E27FC236}">
                <a16:creationId xmlns:a16="http://schemas.microsoft.com/office/drawing/2014/main" id="{9C7CBF1A-94F9-BF2F-755B-E995BE43E670}"/>
              </a:ext>
            </a:extLst>
          </p:cNvPr>
          <p:cNvSpPr txBox="1"/>
          <p:nvPr/>
        </p:nvSpPr>
        <p:spPr>
          <a:xfrm>
            <a:off x="836612" y="976603"/>
            <a:ext cx="9049407" cy="400110"/>
          </a:xfrm>
          <a:prstGeom prst="rect">
            <a:avLst/>
          </a:prstGeom>
          <a:noFill/>
        </p:spPr>
        <p:txBody>
          <a:bodyPr wrap="square">
            <a:spAutoFit/>
          </a:bodyPr>
          <a:lstStyle/>
          <a:p>
            <a:r>
              <a:rPr lang="en-US" sz="1000" b="0" i="0" dirty="0">
                <a:solidFill>
                  <a:srgbClr val="333333"/>
                </a:solidFill>
                <a:effectLst/>
                <a:latin typeface="Georgia" panose="02040502050405020303" pitchFamily="18" charset="0"/>
              </a:rPr>
              <a:t>“Finally, Figure 8 further shows the moment of the first fixation; it can be seen that participants placed their first fixation about 200–250 </a:t>
            </a:r>
            <a:r>
              <a:rPr lang="en-US" sz="1000" b="0" i="0" dirty="0" err="1">
                <a:solidFill>
                  <a:srgbClr val="333333"/>
                </a:solidFill>
                <a:effectLst/>
                <a:latin typeface="Georgia" panose="02040502050405020303" pitchFamily="18" charset="0"/>
              </a:rPr>
              <a:t>ms</a:t>
            </a:r>
            <a:r>
              <a:rPr lang="en-US" sz="1000" b="0" i="0" dirty="0">
                <a:solidFill>
                  <a:srgbClr val="333333"/>
                </a:solidFill>
                <a:effectLst/>
                <a:latin typeface="Georgia" panose="02040502050405020303" pitchFamily="18" charset="0"/>
              </a:rPr>
              <a:t> after the trial started. In other words, the first fixation occurred well before the typical response time of 800 </a:t>
            </a:r>
            <a:r>
              <a:rPr lang="en-US" sz="1000" b="0" i="0" dirty="0" err="1">
                <a:solidFill>
                  <a:srgbClr val="333333"/>
                </a:solidFill>
                <a:effectLst/>
                <a:latin typeface="Georgia" panose="02040502050405020303" pitchFamily="18" charset="0"/>
              </a:rPr>
              <a:t>ms</a:t>
            </a:r>
            <a:r>
              <a:rPr lang="en-US" sz="1000" b="0" i="0" dirty="0">
                <a:solidFill>
                  <a:srgbClr val="333333"/>
                </a:solidFill>
                <a:effectLst/>
                <a:latin typeface="Georgia" panose="02040502050405020303" pitchFamily="18" charset="0"/>
              </a:rPr>
              <a:t> in the shortest time-budget condition.”</a:t>
            </a:r>
            <a:endParaRPr lang="en-US" sz="1000" dirty="0"/>
          </a:p>
        </p:txBody>
      </p:sp>
      <p:sp>
        <p:nvSpPr>
          <p:cNvPr id="18" name="Text Placeholder 2">
            <a:extLst>
              <a:ext uri="{FF2B5EF4-FFF2-40B4-BE49-F238E27FC236}">
                <a16:creationId xmlns:a16="http://schemas.microsoft.com/office/drawing/2014/main" id="{841386DD-A0AE-697A-089E-9FEAA3B4065A}"/>
              </a:ext>
            </a:extLst>
          </p:cNvPr>
          <p:cNvSpPr txBox="1">
            <a:spLocks/>
          </p:cNvSpPr>
          <p:nvPr/>
        </p:nvSpPr>
        <p:spPr>
          <a:xfrm>
            <a:off x="839788" y="1949177"/>
            <a:ext cx="5157787"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nl-NL"/>
              <a:t>Published paper</a:t>
            </a:r>
            <a:endParaRPr lang="en-US" dirty="0"/>
          </a:p>
        </p:txBody>
      </p:sp>
      <p:sp>
        <p:nvSpPr>
          <p:cNvPr id="21" name="Text Placeholder 4">
            <a:extLst>
              <a:ext uri="{FF2B5EF4-FFF2-40B4-BE49-F238E27FC236}">
                <a16:creationId xmlns:a16="http://schemas.microsoft.com/office/drawing/2014/main" id="{E6F6E2D3-2DC8-7776-CC86-417884607B6E}"/>
              </a:ext>
            </a:extLst>
          </p:cNvPr>
          <p:cNvSpPr txBox="1">
            <a:spLocks/>
          </p:cNvSpPr>
          <p:nvPr/>
        </p:nvSpPr>
        <p:spPr>
          <a:xfrm>
            <a:off x="6172200" y="1952790"/>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nl-NL"/>
              <a:t>Updated</a:t>
            </a:r>
            <a:endParaRPr lang="en-US" dirty="0"/>
          </a:p>
        </p:txBody>
      </p:sp>
    </p:spTree>
    <p:extLst>
      <p:ext uri="{BB962C8B-B14F-4D97-AF65-F5344CB8AC3E}">
        <p14:creationId xmlns:p14="http://schemas.microsoft.com/office/powerpoint/2010/main" val="477337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911</Words>
  <Application>Microsoft Office PowerPoint</Application>
  <PresentationFormat>Widescreen</PresentationFormat>
  <Paragraphs>31</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-apple-system</vt:lpstr>
      <vt:lpstr>Arial</vt:lpstr>
      <vt:lpstr>Calibri</vt:lpstr>
      <vt:lpstr>Calibri Light</vt:lpstr>
      <vt:lpstr>Georgia</vt:lpstr>
      <vt:lpstr>Office Theme</vt:lpstr>
      <vt:lpstr>PowerPoint Presentation</vt:lpstr>
      <vt:lpstr>Figure 7: top Area of interest of first fixation, relative to the total number of trials in which eye-tracking data were available </vt:lpstr>
      <vt:lpstr>Figure 7: middle Area of interest of second fixation, relative to the total number of trials in which eye-tracking data were available </vt:lpstr>
      <vt:lpstr>Figure 7: bottom Area of interest of third fixation, relative to the total number of trials in which eye-tracking data were available</vt:lpstr>
      <vt:lpstr>Figure 8 Mean first fixation times with 95% confidence intervals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Joost de Winter</dc:creator>
  <cp:lastModifiedBy>Joost de Winter</cp:lastModifiedBy>
  <cp:revision>15</cp:revision>
  <dcterms:created xsi:type="dcterms:W3CDTF">2023-01-04T08:52:15Z</dcterms:created>
  <dcterms:modified xsi:type="dcterms:W3CDTF">2023-01-05T08:41:32Z</dcterms:modified>
</cp:coreProperties>
</file>